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</p:sldIdLst>
  <p:sldSz cx="18288000" cy="10287000"/>
  <p:notesSz cx="6858000" cy="9144000"/>
  <p:embeddedFontLst>
    <p:embeddedFont>
      <p:font typeface="Atkinson Hyperlegibl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Bold" panose="00000800000000000000" charset="0"/>
      <p:regular r:id="rId19"/>
      <p:bold r:id="rId20"/>
    </p:embeddedFont>
    <p:embeddedFont>
      <p:font typeface="Poppins Medium" panose="00000600000000000000" pitchFamily="2" charset="0"/>
      <p:regular r:id="rId21"/>
      <p:italic r:id="rId22"/>
    </p:embeddedFont>
    <p:embeddedFont>
      <p:font typeface="Poppins Semi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baugh, Michael" userId="feb529f2-c7a4-49be-b3c5-4ced5368d360" providerId="ADAL" clId="{467DE952-B8B4-43DE-8DCD-1D5ACC648FC8}"/>
    <pc:docChg chg="custSel delSld modSld">
      <pc:chgData name="Sirbaugh, Michael" userId="feb529f2-c7a4-49be-b3c5-4ced5368d360" providerId="ADAL" clId="{467DE952-B8B4-43DE-8DCD-1D5ACC648FC8}" dt="2024-01-09T15:03:59.009" v="1" actId="313"/>
      <pc:docMkLst>
        <pc:docMk/>
      </pc:docMkLst>
      <pc:sldChg chg="modSp mod">
        <pc:chgData name="Sirbaugh, Michael" userId="feb529f2-c7a4-49be-b3c5-4ced5368d360" providerId="ADAL" clId="{467DE952-B8B4-43DE-8DCD-1D5ACC648FC8}" dt="2024-01-09T15:03:59.009" v="1" actId="313"/>
        <pc:sldMkLst>
          <pc:docMk/>
          <pc:sldMk cId="0" sldId="258"/>
        </pc:sldMkLst>
        <pc:spChg chg="mod">
          <ac:chgData name="Sirbaugh, Michael" userId="feb529f2-c7a4-49be-b3c5-4ced5368d360" providerId="ADAL" clId="{467DE952-B8B4-43DE-8DCD-1D5ACC648FC8}" dt="2024-01-09T15:03:59.009" v="1" actId="313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Sirbaugh, Michael" userId="feb529f2-c7a4-49be-b3c5-4ced5368d360" providerId="ADAL" clId="{467DE952-B8B4-43DE-8DCD-1D5ACC648FC8}" dt="2024-01-09T14:31:15.998" v="0" actId="2696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4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svg"/><Relationship Id="rId15" Type="http://schemas.openxmlformats.org/officeDocument/2006/relationships/image" Target="../media/image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3777" y="-3302724"/>
            <a:ext cx="9043211" cy="12230290"/>
            <a:chOff x="0" y="0"/>
            <a:chExt cx="516479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6479" cy="698500"/>
            </a:xfrm>
            <a:custGeom>
              <a:avLst/>
              <a:gdLst/>
              <a:ahLst/>
              <a:cxnLst/>
              <a:rect l="l" t="t" r="r" b="b"/>
              <a:pathLst>
                <a:path w="516479" h="698500">
                  <a:moveTo>
                    <a:pt x="516479" y="349250"/>
                  </a:moveTo>
                  <a:lnTo>
                    <a:pt x="31327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13279" y="0"/>
                  </a:lnTo>
                  <a:lnTo>
                    <a:pt x="516479" y="34925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287879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589458">
            <a:off x="7343175" y="621257"/>
            <a:ext cx="3834864" cy="445682"/>
            <a:chOff x="0" y="0"/>
            <a:chExt cx="3178155" cy="3693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78154" cy="369360"/>
            </a:xfrm>
            <a:custGeom>
              <a:avLst/>
              <a:gdLst/>
              <a:ahLst/>
              <a:cxnLst/>
              <a:rect l="l" t="t" r="r" b="b"/>
              <a:pathLst>
                <a:path w="3178154" h="369360">
                  <a:moveTo>
                    <a:pt x="203200" y="0"/>
                  </a:moveTo>
                  <a:lnTo>
                    <a:pt x="3178154" y="0"/>
                  </a:lnTo>
                  <a:lnTo>
                    <a:pt x="2974954" y="369360"/>
                  </a:lnTo>
                  <a:lnTo>
                    <a:pt x="0" y="36936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2974955" cy="4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308232" y="-265323"/>
            <a:ext cx="9159032" cy="10679042"/>
            <a:chOff x="0" y="0"/>
            <a:chExt cx="28277299" cy="329701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277313" cy="32970087"/>
            </a:xfrm>
            <a:custGeom>
              <a:avLst/>
              <a:gdLst/>
              <a:ahLst/>
              <a:cxnLst/>
              <a:rect l="l" t="t" r="r" b="b"/>
              <a:pathLst>
                <a:path w="28277313" h="32970087">
                  <a:moveTo>
                    <a:pt x="7893685" y="0"/>
                  </a:moveTo>
                  <a:lnTo>
                    <a:pt x="0" y="13480669"/>
                  </a:lnTo>
                  <a:lnTo>
                    <a:pt x="11384026" y="32970087"/>
                  </a:lnTo>
                  <a:lnTo>
                    <a:pt x="28277313" y="32970087"/>
                  </a:lnTo>
                  <a:lnTo>
                    <a:pt x="28277313" y="0"/>
                  </a:lnTo>
                  <a:close/>
                </a:path>
              </a:pathLst>
            </a:custGeom>
            <a:blipFill>
              <a:blip r:embed="rId2"/>
              <a:stretch>
                <a:fillRect l="-37501" r="-3750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7841335" y="-400705"/>
            <a:ext cx="1927580" cy="1624572"/>
            <a:chOff x="0" y="0"/>
            <a:chExt cx="84385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81346" y="7464625"/>
            <a:ext cx="6580459" cy="5644750"/>
            <a:chOff x="0" y="0"/>
            <a:chExt cx="829093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29093" cy="711200"/>
            </a:xfrm>
            <a:custGeom>
              <a:avLst/>
              <a:gdLst/>
              <a:ahLst/>
              <a:cxnLst/>
              <a:rect l="l" t="t" r="r" b="b"/>
              <a:pathLst>
                <a:path w="829093" h="711200">
                  <a:moveTo>
                    <a:pt x="414546" y="0"/>
                  </a:moveTo>
                  <a:lnTo>
                    <a:pt x="829093" y="711200"/>
                  </a:lnTo>
                  <a:lnTo>
                    <a:pt x="0" y="711200"/>
                  </a:lnTo>
                  <a:lnTo>
                    <a:pt x="414546" y="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9546" y="273050"/>
              <a:ext cx="570001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759806" y="8679901"/>
            <a:ext cx="3062934" cy="2581453"/>
            <a:chOff x="0" y="0"/>
            <a:chExt cx="84385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3589458">
            <a:off x="7171513" y="8977610"/>
            <a:ext cx="5236040" cy="445682"/>
            <a:chOff x="0" y="0"/>
            <a:chExt cx="4339383" cy="3693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9383" cy="369360"/>
            </a:xfrm>
            <a:custGeom>
              <a:avLst/>
              <a:gdLst/>
              <a:ahLst/>
              <a:cxnLst/>
              <a:rect l="l" t="t" r="r" b="b"/>
              <a:pathLst>
                <a:path w="4339383" h="369360">
                  <a:moveTo>
                    <a:pt x="203200" y="0"/>
                  </a:moveTo>
                  <a:lnTo>
                    <a:pt x="4339383" y="0"/>
                  </a:lnTo>
                  <a:lnTo>
                    <a:pt x="4136183" y="369360"/>
                  </a:lnTo>
                  <a:lnTo>
                    <a:pt x="0" y="36936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4136183" cy="4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30607" y="8254647"/>
            <a:ext cx="1037367" cy="1003653"/>
          </a:xfrm>
          <a:custGeom>
            <a:avLst/>
            <a:gdLst/>
            <a:ahLst/>
            <a:cxnLst/>
            <a:rect l="l" t="t" r="r" b="b"/>
            <a:pathLst>
              <a:path w="1037367" h="1003653">
                <a:moveTo>
                  <a:pt x="0" y="0"/>
                </a:moveTo>
                <a:lnTo>
                  <a:pt x="1037368" y="0"/>
                </a:lnTo>
                <a:lnTo>
                  <a:pt x="1037368" y="1003653"/>
                </a:lnTo>
                <a:lnTo>
                  <a:pt x="0" y="1003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90600" y="828949"/>
            <a:ext cx="2824568" cy="2824568"/>
          </a:xfrm>
          <a:custGeom>
            <a:avLst/>
            <a:gdLst/>
            <a:ahLst/>
            <a:cxnLst/>
            <a:rect l="l" t="t" r="r" b="b"/>
            <a:pathLst>
              <a:path w="2824568" h="2824568">
                <a:moveTo>
                  <a:pt x="0" y="0"/>
                </a:moveTo>
                <a:lnTo>
                  <a:pt x="2824568" y="0"/>
                </a:lnTo>
                <a:lnTo>
                  <a:pt x="2824568" y="2824568"/>
                </a:lnTo>
                <a:lnTo>
                  <a:pt x="0" y="28245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90600" y="7689168"/>
            <a:ext cx="1768883" cy="1768883"/>
          </a:xfrm>
          <a:custGeom>
            <a:avLst/>
            <a:gdLst/>
            <a:ahLst/>
            <a:cxnLst/>
            <a:rect l="l" t="t" r="r" b="b"/>
            <a:pathLst>
              <a:path w="1322258" h="1322258">
                <a:moveTo>
                  <a:pt x="0" y="0"/>
                </a:moveTo>
                <a:lnTo>
                  <a:pt x="1322258" y="0"/>
                </a:lnTo>
                <a:lnTo>
                  <a:pt x="1322258" y="1322257"/>
                </a:lnTo>
                <a:lnTo>
                  <a:pt x="0" y="13222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 rot="60000">
            <a:off x="2899341" y="8631539"/>
            <a:ext cx="4348047" cy="46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0"/>
              </a:lnSpc>
            </a:pPr>
            <a:r>
              <a:rPr lang="en-US" sz="3061">
                <a:solidFill>
                  <a:srgbClr val="000000"/>
                </a:solidFill>
                <a:latin typeface="Poppins Semi-Bold"/>
              </a:rPr>
              <a:t>work4mcg.com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99257" y="8393355"/>
            <a:ext cx="3769887" cy="27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6"/>
              </a:lnSpc>
            </a:pPr>
            <a:r>
              <a:rPr lang="en-US" sz="1777">
                <a:solidFill>
                  <a:srgbClr val="000000"/>
                </a:solidFill>
                <a:latin typeface="Poppins"/>
              </a:rPr>
              <a:t>Visit Our Website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0600" y="3701142"/>
            <a:ext cx="8552729" cy="200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7"/>
              </a:lnSpc>
            </a:pPr>
            <a:r>
              <a:rPr lang="en-US" sz="6682" spc="-200">
                <a:solidFill>
                  <a:srgbClr val="000000"/>
                </a:solidFill>
                <a:latin typeface="Poppins Bold"/>
              </a:rPr>
              <a:t>Montgomery County Government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9650" y="5796368"/>
            <a:ext cx="8533679" cy="53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1"/>
              </a:lnSpc>
            </a:pPr>
            <a:r>
              <a:rPr lang="en-US" sz="3659" spc="501">
                <a:solidFill>
                  <a:srgbClr val="000000"/>
                </a:solidFill>
                <a:latin typeface="Atkinson Hyperlegible"/>
              </a:rPr>
              <a:t>You’re going to love it here!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07891" y="3376617"/>
            <a:ext cx="532617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8"/>
              </a:lnSpc>
            </a:pPr>
            <a:r>
              <a:rPr lang="en-US" sz="1839">
                <a:solidFill>
                  <a:srgbClr val="000000"/>
                </a:solidFill>
                <a:latin typeface="Poppins"/>
              </a:rPr>
              <a:t>Nurses, Therapists, Caseworkers, </a:t>
            </a:r>
          </a:p>
          <a:p>
            <a:pPr>
              <a:lnSpc>
                <a:spcPts val="2188"/>
              </a:lnSpc>
            </a:pPr>
            <a:r>
              <a:rPr lang="en-US" sz="1839">
                <a:solidFill>
                  <a:srgbClr val="000000"/>
                </a:solidFill>
                <a:latin typeface="Poppins"/>
              </a:rPr>
              <a:t>Social Workers, Nurse Practitioners, Community Service Aides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07891" y="5148149"/>
            <a:ext cx="483344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8"/>
              </a:lnSpc>
            </a:pPr>
            <a:r>
              <a:rPr lang="en-US" sz="1839" dirty="0">
                <a:solidFill>
                  <a:srgbClr val="000000"/>
                </a:solidFill>
                <a:latin typeface="Poppins"/>
              </a:rPr>
              <a:t>911 Call Takers, Correctional Officers, Police Officers, Deputy Sheriffs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7891" y="6833240"/>
            <a:ext cx="49928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8"/>
              </a:lnSpc>
            </a:pPr>
            <a:r>
              <a:rPr lang="en-US" sz="1839">
                <a:solidFill>
                  <a:srgbClr val="000000"/>
                </a:solidFill>
                <a:latin typeface="Poppins"/>
              </a:rPr>
              <a:t>Recreation Assistants, Election Aides, Warehouse Workers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3381294" y="7732411"/>
            <a:ext cx="6451143" cy="5600968"/>
            <a:chOff x="0" y="0"/>
            <a:chExt cx="812800" cy="7056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05684"/>
            </a:xfrm>
            <a:custGeom>
              <a:avLst/>
              <a:gdLst/>
              <a:ahLst/>
              <a:cxnLst/>
              <a:rect l="l" t="t" r="r" b="b"/>
              <a:pathLst>
                <a:path w="812800" h="705684">
                  <a:moveTo>
                    <a:pt x="406400" y="0"/>
                  </a:moveTo>
                  <a:lnTo>
                    <a:pt x="812800" y="705684"/>
                  </a:lnTo>
                  <a:lnTo>
                    <a:pt x="0" y="70568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270489"/>
              <a:ext cx="558800" cy="384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757088" y="8992133"/>
            <a:ext cx="3062934" cy="2581453"/>
            <a:chOff x="0" y="0"/>
            <a:chExt cx="84385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3552132">
            <a:off x="-2656322" y="8598669"/>
            <a:ext cx="7118765" cy="433711"/>
            <a:chOff x="0" y="0"/>
            <a:chExt cx="6013258" cy="3663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13258" cy="366358"/>
            </a:xfrm>
            <a:custGeom>
              <a:avLst/>
              <a:gdLst/>
              <a:ahLst/>
              <a:cxnLst/>
              <a:rect l="l" t="t" r="r" b="b"/>
              <a:pathLst>
                <a:path w="6013258" h="366358">
                  <a:moveTo>
                    <a:pt x="5810058" y="0"/>
                  </a:moveTo>
                  <a:lnTo>
                    <a:pt x="0" y="0"/>
                  </a:lnTo>
                  <a:lnTo>
                    <a:pt x="203200" y="366358"/>
                  </a:lnTo>
                  <a:lnTo>
                    <a:pt x="6013258" y="366358"/>
                  </a:lnTo>
                  <a:lnTo>
                    <a:pt x="5810058" y="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5810058" cy="423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610202" y="-4564055"/>
            <a:ext cx="12766762" cy="12230290"/>
            <a:chOff x="0" y="0"/>
            <a:chExt cx="729139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29139" cy="698500"/>
            </a:xfrm>
            <a:custGeom>
              <a:avLst/>
              <a:gdLst/>
              <a:ahLst/>
              <a:cxnLst/>
              <a:rect l="l" t="t" r="r" b="b"/>
              <a:pathLst>
                <a:path w="729139" h="698500">
                  <a:moveTo>
                    <a:pt x="729139" y="349250"/>
                  </a:moveTo>
                  <a:lnTo>
                    <a:pt x="52593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25939" y="0"/>
                  </a:lnTo>
                  <a:lnTo>
                    <a:pt x="729139" y="34925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57150"/>
              <a:ext cx="500539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3589458">
            <a:off x="16360075" y="-640075"/>
            <a:ext cx="3834864" cy="445682"/>
            <a:chOff x="0" y="0"/>
            <a:chExt cx="3178155" cy="3693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78154" cy="369360"/>
            </a:xfrm>
            <a:custGeom>
              <a:avLst/>
              <a:gdLst/>
              <a:ahLst/>
              <a:cxnLst/>
              <a:rect l="l" t="t" r="r" b="b"/>
              <a:pathLst>
                <a:path w="3178154" h="369360">
                  <a:moveTo>
                    <a:pt x="203200" y="0"/>
                  </a:moveTo>
                  <a:lnTo>
                    <a:pt x="3178154" y="0"/>
                  </a:lnTo>
                  <a:lnTo>
                    <a:pt x="2974954" y="369360"/>
                  </a:lnTo>
                  <a:lnTo>
                    <a:pt x="0" y="36936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57150"/>
              <a:ext cx="2974955" cy="4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6576873" y="-874036"/>
            <a:ext cx="1927580" cy="1624572"/>
            <a:chOff x="0" y="0"/>
            <a:chExt cx="843850" cy="711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5400000">
            <a:off x="216998" y="4291077"/>
            <a:ext cx="4859419" cy="1719019"/>
          </a:xfrm>
          <a:custGeom>
            <a:avLst/>
            <a:gdLst/>
            <a:ahLst/>
            <a:cxnLst/>
            <a:rect l="l" t="t" r="r" b="b"/>
            <a:pathLst>
              <a:path w="4859419" h="1719019">
                <a:moveTo>
                  <a:pt x="0" y="0"/>
                </a:moveTo>
                <a:lnTo>
                  <a:pt x="4859419" y="0"/>
                </a:lnTo>
                <a:lnTo>
                  <a:pt x="4859419" y="1719020"/>
                </a:lnTo>
                <a:lnTo>
                  <a:pt x="0" y="171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5400000">
            <a:off x="1689017" y="7490447"/>
            <a:ext cx="1877829" cy="1692037"/>
          </a:xfrm>
          <a:custGeom>
            <a:avLst/>
            <a:gdLst/>
            <a:ahLst/>
            <a:cxnLst/>
            <a:rect l="l" t="t" r="r" b="b"/>
            <a:pathLst>
              <a:path w="1877829" h="1692037">
                <a:moveTo>
                  <a:pt x="0" y="0"/>
                </a:moveTo>
                <a:lnTo>
                  <a:pt x="1877829" y="0"/>
                </a:lnTo>
                <a:lnTo>
                  <a:pt x="1877829" y="1692036"/>
                </a:lnTo>
                <a:lnTo>
                  <a:pt x="0" y="1692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9346" r="-69431" b="-1594"/>
            </a:stretch>
          </a:blipFill>
        </p:spPr>
      </p:sp>
      <p:sp>
        <p:nvSpPr>
          <p:cNvPr id="25" name="Freeform 25"/>
          <p:cNvSpPr/>
          <p:nvPr/>
        </p:nvSpPr>
        <p:spPr>
          <a:xfrm rot="-5400000">
            <a:off x="8085297" y="4291077"/>
            <a:ext cx="4859419" cy="1719019"/>
          </a:xfrm>
          <a:custGeom>
            <a:avLst/>
            <a:gdLst/>
            <a:ahLst/>
            <a:cxnLst/>
            <a:rect l="l" t="t" r="r" b="b"/>
            <a:pathLst>
              <a:path w="4859419" h="1719019">
                <a:moveTo>
                  <a:pt x="0" y="0"/>
                </a:moveTo>
                <a:lnTo>
                  <a:pt x="4859419" y="0"/>
                </a:lnTo>
                <a:lnTo>
                  <a:pt x="4859419" y="1719020"/>
                </a:lnTo>
                <a:lnTo>
                  <a:pt x="0" y="1719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5400000">
            <a:off x="9557316" y="7490447"/>
            <a:ext cx="1877829" cy="1692037"/>
          </a:xfrm>
          <a:custGeom>
            <a:avLst/>
            <a:gdLst/>
            <a:ahLst/>
            <a:cxnLst/>
            <a:rect l="l" t="t" r="r" b="b"/>
            <a:pathLst>
              <a:path w="1877829" h="1692037">
                <a:moveTo>
                  <a:pt x="0" y="0"/>
                </a:moveTo>
                <a:lnTo>
                  <a:pt x="1877829" y="0"/>
                </a:lnTo>
                <a:lnTo>
                  <a:pt x="1877829" y="1692036"/>
                </a:lnTo>
                <a:lnTo>
                  <a:pt x="0" y="1692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9346" r="-69431" b="-1594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235644" y="3030225"/>
            <a:ext cx="739000" cy="765442"/>
          </a:xfrm>
          <a:custGeom>
            <a:avLst/>
            <a:gdLst/>
            <a:ahLst/>
            <a:cxnLst/>
            <a:rect l="l" t="t" r="r" b="b"/>
            <a:pathLst>
              <a:path w="739000" h="765442">
                <a:moveTo>
                  <a:pt x="0" y="0"/>
                </a:moveTo>
                <a:lnTo>
                  <a:pt x="739000" y="0"/>
                </a:lnTo>
                <a:lnTo>
                  <a:pt x="739000" y="765442"/>
                </a:lnTo>
                <a:lnTo>
                  <a:pt x="0" y="7654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009499" y="8193493"/>
            <a:ext cx="844046" cy="619319"/>
          </a:xfrm>
          <a:custGeom>
            <a:avLst/>
            <a:gdLst/>
            <a:ahLst/>
            <a:cxnLst/>
            <a:rect l="l" t="t" r="r" b="b"/>
            <a:pathLst>
              <a:path w="844046" h="619319">
                <a:moveTo>
                  <a:pt x="0" y="0"/>
                </a:moveTo>
                <a:lnTo>
                  <a:pt x="844046" y="0"/>
                </a:lnTo>
                <a:lnTo>
                  <a:pt x="844046" y="619319"/>
                </a:lnTo>
                <a:lnTo>
                  <a:pt x="0" y="6193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096673" y="6486829"/>
            <a:ext cx="704852" cy="617707"/>
          </a:xfrm>
          <a:custGeom>
            <a:avLst/>
            <a:gdLst/>
            <a:ahLst/>
            <a:cxnLst/>
            <a:rect l="l" t="t" r="r" b="b"/>
            <a:pathLst>
              <a:path w="704852" h="617707">
                <a:moveTo>
                  <a:pt x="0" y="0"/>
                </a:moveTo>
                <a:lnTo>
                  <a:pt x="704852" y="0"/>
                </a:lnTo>
                <a:lnTo>
                  <a:pt x="704852" y="617707"/>
                </a:lnTo>
                <a:lnTo>
                  <a:pt x="0" y="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062580" y="4720842"/>
            <a:ext cx="724859" cy="845317"/>
          </a:xfrm>
          <a:custGeom>
            <a:avLst/>
            <a:gdLst/>
            <a:ahLst/>
            <a:cxnLst/>
            <a:rect l="l" t="t" r="r" b="b"/>
            <a:pathLst>
              <a:path w="724859" h="845317">
                <a:moveTo>
                  <a:pt x="0" y="0"/>
                </a:moveTo>
                <a:lnTo>
                  <a:pt x="724859" y="0"/>
                </a:lnTo>
                <a:lnTo>
                  <a:pt x="724859" y="845316"/>
                </a:lnTo>
                <a:lnTo>
                  <a:pt x="0" y="8453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062580" y="3083676"/>
            <a:ext cx="735240" cy="696640"/>
          </a:xfrm>
          <a:custGeom>
            <a:avLst/>
            <a:gdLst/>
            <a:ahLst/>
            <a:cxnLst/>
            <a:rect l="l" t="t" r="r" b="b"/>
            <a:pathLst>
              <a:path w="735240" h="696640">
                <a:moveTo>
                  <a:pt x="0" y="0"/>
                </a:moveTo>
                <a:lnTo>
                  <a:pt x="735240" y="0"/>
                </a:lnTo>
                <a:lnTo>
                  <a:pt x="735240" y="696640"/>
                </a:lnTo>
                <a:lnTo>
                  <a:pt x="0" y="6966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2120229" y="4731143"/>
            <a:ext cx="893259" cy="853063"/>
          </a:xfrm>
          <a:custGeom>
            <a:avLst/>
            <a:gdLst/>
            <a:ahLst/>
            <a:cxnLst/>
            <a:rect l="l" t="t" r="r" b="b"/>
            <a:pathLst>
              <a:path w="893259" h="853063">
                <a:moveTo>
                  <a:pt x="0" y="0"/>
                </a:moveTo>
                <a:lnTo>
                  <a:pt x="893259" y="0"/>
                </a:lnTo>
                <a:lnTo>
                  <a:pt x="893259" y="853063"/>
                </a:lnTo>
                <a:lnTo>
                  <a:pt x="0" y="8530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2146068" y="6368205"/>
            <a:ext cx="867420" cy="867420"/>
          </a:xfrm>
          <a:custGeom>
            <a:avLst/>
            <a:gdLst/>
            <a:ahLst/>
            <a:cxnLst/>
            <a:rect l="l" t="t" r="r" b="b"/>
            <a:pathLst>
              <a:path w="867420" h="867420">
                <a:moveTo>
                  <a:pt x="0" y="0"/>
                </a:moveTo>
                <a:lnTo>
                  <a:pt x="867420" y="0"/>
                </a:lnTo>
                <a:lnTo>
                  <a:pt x="867420" y="867421"/>
                </a:lnTo>
                <a:lnTo>
                  <a:pt x="0" y="86742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196503" y="8203018"/>
            <a:ext cx="740712" cy="676825"/>
          </a:xfrm>
          <a:custGeom>
            <a:avLst/>
            <a:gdLst/>
            <a:ahLst/>
            <a:cxnLst/>
            <a:rect l="l" t="t" r="r" b="b"/>
            <a:pathLst>
              <a:path w="740712" h="676825">
                <a:moveTo>
                  <a:pt x="0" y="0"/>
                </a:moveTo>
                <a:lnTo>
                  <a:pt x="740711" y="0"/>
                </a:lnTo>
                <a:lnTo>
                  <a:pt x="740711" y="676825"/>
                </a:lnTo>
                <a:lnTo>
                  <a:pt x="0" y="67682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028700" y="1019175"/>
            <a:ext cx="8931163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Find Your Next Dream Job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07891" y="2817182"/>
            <a:ext cx="4468418" cy="42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Health &amp; Social Services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707891" y="4588714"/>
            <a:ext cx="2616446" cy="42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Public Safety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707891" y="6273805"/>
            <a:ext cx="5970509" cy="42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Temporary/Seasonal/Substitute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707891" y="7958896"/>
            <a:ext cx="3312826" cy="42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Trades and Labor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707891" y="8518331"/>
            <a:ext cx="516577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8"/>
              </a:lnSpc>
            </a:pPr>
            <a:r>
              <a:rPr lang="en-US" sz="1839">
                <a:solidFill>
                  <a:srgbClr val="000000"/>
                </a:solidFill>
                <a:latin typeface="Poppins"/>
              </a:rPr>
              <a:t>Truck Drivers, Technicians, HVAC Mechanics, Auto Mechanics, Plumbers, Store Clerks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793750" y="2817182"/>
            <a:ext cx="4468418" cy="42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Clerical/Administrative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793750" y="4588714"/>
            <a:ext cx="4005425" cy="42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General Professional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793750" y="6273805"/>
            <a:ext cx="3054374" cy="42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Managerial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793750" y="7958896"/>
            <a:ext cx="4468418" cy="42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Information Technology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793750" y="3376617"/>
            <a:ext cx="610874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8"/>
              </a:lnSpc>
            </a:pPr>
            <a:r>
              <a:rPr lang="en-US" sz="1839">
                <a:solidFill>
                  <a:srgbClr val="000000"/>
                </a:solidFill>
                <a:latin typeface="Poppins"/>
              </a:rPr>
              <a:t>Administrative Assistant and Aides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793750" y="5148149"/>
            <a:ext cx="562621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8"/>
              </a:lnSpc>
            </a:pPr>
            <a:r>
              <a:rPr lang="en-US" sz="1839">
                <a:solidFill>
                  <a:srgbClr val="000000"/>
                </a:solidFill>
                <a:latin typeface="Poppins"/>
              </a:rPr>
              <a:t>Data Analysts, Program and Project Managers, Attorneys, Engineers, Inspectors, Librarians, etc.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793750" y="6833240"/>
            <a:ext cx="610874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88"/>
              </a:lnSpc>
            </a:pPr>
            <a:r>
              <a:rPr lang="en-US" sz="1839">
                <a:solidFill>
                  <a:srgbClr val="000000"/>
                </a:solidFill>
                <a:latin typeface="Poppins"/>
              </a:rPr>
              <a:t>Operations Managers and Division Chiefs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793750" y="8518331"/>
            <a:ext cx="610874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8"/>
              </a:lnSpc>
            </a:pPr>
            <a:r>
              <a:rPr lang="en-US" sz="1839">
                <a:solidFill>
                  <a:srgbClr val="000000"/>
                </a:solidFill>
                <a:latin typeface="Poppins"/>
              </a:rPr>
              <a:t>IT Specialists and Technicians</a:t>
            </a:r>
          </a:p>
        </p:txBody>
      </p:sp>
      <p:sp>
        <p:nvSpPr>
          <p:cNvPr id="49" name="Freeform 49"/>
          <p:cNvSpPr/>
          <p:nvPr/>
        </p:nvSpPr>
        <p:spPr>
          <a:xfrm>
            <a:off x="16879364" y="9020275"/>
            <a:ext cx="1044333" cy="1044333"/>
          </a:xfrm>
          <a:custGeom>
            <a:avLst/>
            <a:gdLst/>
            <a:ahLst/>
            <a:cxnLst/>
            <a:rect l="l" t="t" r="r" b="b"/>
            <a:pathLst>
              <a:path w="1044333" h="1044333">
                <a:moveTo>
                  <a:pt x="0" y="0"/>
                </a:moveTo>
                <a:lnTo>
                  <a:pt x="1044333" y="0"/>
                </a:lnTo>
                <a:lnTo>
                  <a:pt x="1044333" y="1044333"/>
                </a:lnTo>
                <a:lnTo>
                  <a:pt x="0" y="104433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5504" y="2957898"/>
            <a:ext cx="2441532" cy="244153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1B2D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150" tIns="48150" rIns="48150" bIns="4815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2112" y="2957898"/>
            <a:ext cx="2441532" cy="24415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7CC2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150" tIns="48150" rIns="48150" bIns="4815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28721" y="2957898"/>
            <a:ext cx="2441532" cy="24415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C18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150" tIns="48150" rIns="48150" bIns="4815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215329" y="2957898"/>
            <a:ext cx="2441532" cy="24415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7CC2"/>
            </a:solidFill>
            <a:ln w="142875" cap="sq">
              <a:solidFill>
                <a:srgbClr val="30303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150" tIns="48150" rIns="48150" bIns="4815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501938" y="2957898"/>
            <a:ext cx="2441532" cy="244153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1B2D"/>
            </a:solidFill>
            <a:ln w="142875" cap="sq">
              <a:solidFill>
                <a:srgbClr val="30303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150" tIns="48150" rIns="48150" bIns="4815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92754" y="3561791"/>
            <a:ext cx="1367032" cy="1233746"/>
          </a:xfrm>
          <a:custGeom>
            <a:avLst/>
            <a:gdLst/>
            <a:ahLst/>
            <a:cxnLst/>
            <a:rect l="l" t="t" r="r" b="b"/>
            <a:pathLst>
              <a:path w="1367032" h="1233746">
                <a:moveTo>
                  <a:pt x="0" y="0"/>
                </a:moveTo>
                <a:lnTo>
                  <a:pt x="1367032" y="0"/>
                </a:lnTo>
                <a:lnTo>
                  <a:pt x="1367032" y="1233746"/>
                </a:lnTo>
                <a:lnTo>
                  <a:pt x="0" y="123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292009" y="3625495"/>
            <a:ext cx="1141739" cy="1190862"/>
          </a:xfrm>
          <a:custGeom>
            <a:avLst/>
            <a:gdLst/>
            <a:ahLst/>
            <a:cxnLst/>
            <a:rect l="l" t="t" r="r" b="b"/>
            <a:pathLst>
              <a:path w="1141739" h="1190862">
                <a:moveTo>
                  <a:pt x="0" y="0"/>
                </a:moveTo>
                <a:lnTo>
                  <a:pt x="1141739" y="0"/>
                </a:lnTo>
                <a:lnTo>
                  <a:pt x="1141739" y="1190863"/>
                </a:lnTo>
                <a:lnTo>
                  <a:pt x="0" y="119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4164160" y="6715923"/>
            <a:ext cx="309514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Capital Bike Share discount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Commuter savings program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endParaRPr lang="en-US" sz="203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2426"/>
              </a:lnSpc>
            </a:pPr>
            <a:r>
              <a:rPr lang="en-US" sz="2039" b="1" i="1">
                <a:solidFill>
                  <a:srgbClr val="000000"/>
                </a:solidFill>
                <a:latin typeface="Poppins"/>
              </a:rPr>
              <a:t>Free Ride-On bus travel with Employee ID!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256392" y="-3501438"/>
            <a:ext cx="12766762" cy="12230290"/>
            <a:chOff x="0" y="0"/>
            <a:chExt cx="729139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29139" cy="698500"/>
            </a:xfrm>
            <a:custGeom>
              <a:avLst/>
              <a:gdLst/>
              <a:ahLst/>
              <a:cxnLst/>
              <a:rect l="l" t="t" r="r" b="b"/>
              <a:pathLst>
                <a:path w="729139" h="698500">
                  <a:moveTo>
                    <a:pt x="729139" y="349250"/>
                  </a:moveTo>
                  <a:lnTo>
                    <a:pt x="52593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25939" y="0"/>
                  </a:lnTo>
                  <a:lnTo>
                    <a:pt x="729139" y="34925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57150"/>
              <a:ext cx="500539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3589458">
            <a:off x="16006265" y="422543"/>
            <a:ext cx="3834864" cy="445682"/>
            <a:chOff x="0" y="0"/>
            <a:chExt cx="3178155" cy="369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178154" cy="369360"/>
            </a:xfrm>
            <a:custGeom>
              <a:avLst/>
              <a:gdLst/>
              <a:ahLst/>
              <a:cxnLst/>
              <a:rect l="l" t="t" r="r" b="b"/>
              <a:pathLst>
                <a:path w="3178154" h="369360">
                  <a:moveTo>
                    <a:pt x="203200" y="0"/>
                  </a:moveTo>
                  <a:lnTo>
                    <a:pt x="3178154" y="0"/>
                  </a:lnTo>
                  <a:lnTo>
                    <a:pt x="2974954" y="369360"/>
                  </a:lnTo>
                  <a:lnTo>
                    <a:pt x="0" y="36936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57150"/>
              <a:ext cx="2974955" cy="4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6504426" y="-599419"/>
            <a:ext cx="1927580" cy="1624572"/>
            <a:chOff x="0" y="0"/>
            <a:chExt cx="843850" cy="7112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11838425" y="-3302724"/>
            <a:ext cx="12766762" cy="12230290"/>
            <a:chOff x="0" y="0"/>
            <a:chExt cx="729139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29139" cy="698500"/>
            </a:xfrm>
            <a:custGeom>
              <a:avLst/>
              <a:gdLst/>
              <a:ahLst/>
              <a:cxnLst/>
              <a:rect l="l" t="t" r="r" b="b"/>
              <a:pathLst>
                <a:path w="729139" h="698500">
                  <a:moveTo>
                    <a:pt x="729139" y="349250"/>
                  </a:moveTo>
                  <a:lnTo>
                    <a:pt x="52593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25939" y="0"/>
                  </a:lnTo>
                  <a:lnTo>
                    <a:pt x="729139" y="34925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14300" y="-57150"/>
              <a:ext cx="500539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7239622">
            <a:off x="-1588641" y="688911"/>
            <a:ext cx="3731559" cy="423647"/>
            <a:chOff x="0" y="0"/>
            <a:chExt cx="3352702" cy="38063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352702" cy="380635"/>
            </a:xfrm>
            <a:custGeom>
              <a:avLst/>
              <a:gdLst/>
              <a:ahLst/>
              <a:cxnLst/>
              <a:rect l="l" t="t" r="r" b="b"/>
              <a:pathLst>
                <a:path w="3352702" h="380635">
                  <a:moveTo>
                    <a:pt x="3149502" y="0"/>
                  </a:moveTo>
                  <a:lnTo>
                    <a:pt x="0" y="0"/>
                  </a:lnTo>
                  <a:lnTo>
                    <a:pt x="203200" y="380635"/>
                  </a:lnTo>
                  <a:lnTo>
                    <a:pt x="3352702" y="380635"/>
                  </a:lnTo>
                  <a:lnTo>
                    <a:pt x="3149502" y="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57150"/>
              <a:ext cx="3149502" cy="437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-267830" y="-400705"/>
            <a:ext cx="1927580" cy="1624572"/>
            <a:chOff x="0" y="0"/>
            <a:chExt cx="843850" cy="7112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5012635" y="3496476"/>
            <a:ext cx="1491791" cy="1448902"/>
          </a:xfrm>
          <a:custGeom>
            <a:avLst/>
            <a:gdLst/>
            <a:ahLst/>
            <a:cxnLst/>
            <a:rect l="l" t="t" r="r" b="b"/>
            <a:pathLst>
              <a:path w="1491791" h="1448902">
                <a:moveTo>
                  <a:pt x="0" y="0"/>
                </a:moveTo>
                <a:lnTo>
                  <a:pt x="1491791" y="0"/>
                </a:lnTo>
                <a:lnTo>
                  <a:pt x="1491791" y="1448901"/>
                </a:lnTo>
                <a:lnTo>
                  <a:pt x="0" y="1448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763867" y="3506436"/>
            <a:ext cx="1344456" cy="1344456"/>
          </a:xfrm>
          <a:custGeom>
            <a:avLst/>
            <a:gdLst/>
            <a:ahLst/>
            <a:cxnLst/>
            <a:rect l="l" t="t" r="r" b="b"/>
            <a:pathLst>
              <a:path w="1344456" h="1344456">
                <a:moveTo>
                  <a:pt x="0" y="0"/>
                </a:moveTo>
                <a:lnTo>
                  <a:pt x="1344457" y="0"/>
                </a:lnTo>
                <a:lnTo>
                  <a:pt x="1344457" y="1344457"/>
                </a:lnTo>
                <a:lnTo>
                  <a:pt x="0" y="13444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0" name="Freeform 40"/>
          <p:cNvSpPr/>
          <p:nvPr/>
        </p:nvSpPr>
        <p:spPr>
          <a:xfrm>
            <a:off x="8583598" y="3561791"/>
            <a:ext cx="1279181" cy="1279181"/>
          </a:xfrm>
          <a:custGeom>
            <a:avLst/>
            <a:gdLst/>
            <a:ahLst/>
            <a:cxnLst/>
            <a:rect l="l" t="t" r="r" b="b"/>
            <a:pathLst>
              <a:path w="1279181" h="1279181">
                <a:moveTo>
                  <a:pt x="0" y="0"/>
                </a:moveTo>
                <a:lnTo>
                  <a:pt x="1279181" y="0"/>
                </a:lnTo>
                <a:lnTo>
                  <a:pt x="1279181" y="1279182"/>
                </a:lnTo>
                <a:lnTo>
                  <a:pt x="0" y="1279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3970312" y="1019175"/>
            <a:ext cx="10358350" cy="68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We value and care for our employees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84891" y="5708979"/>
            <a:ext cx="2782757" cy="80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8"/>
              </a:lnSpc>
            </a:pPr>
            <a:r>
              <a:rPr lang="en-US" sz="2752" spc="-82">
                <a:solidFill>
                  <a:srgbClr val="000000"/>
                </a:solidFill>
                <a:latin typeface="Poppins Bold"/>
              </a:rPr>
              <a:t>Health care coverage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33939" y="5708979"/>
            <a:ext cx="1857877" cy="772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28"/>
              </a:lnSpc>
            </a:pPr>
            <a:r>
              <a:rPr lang="en-US" sz="2752" spc="-82">
                <a:solidFill>
                  <a:srgbClr val="000000"/>
                </a:solidFill>
                <a:latin typeface="Poppins Bold"/>
              </a:rPr>
              <a:t>Paid leave &amp; perks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752621" y="5708979"/>
            <a:ext cx="2782757" cy="80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8"/>
              </a:lnSpc>
            </a:pPr>
            <a:r>
              <a:rPr lang="en-US" sz="2752" spc="-82">
                <a:solidFill>
                  <a:srgbClr val="000000"/>
                </a:solidFill>
                <a:latin typeface="Poppins Bold"/>
              </a:rPr>
              <a:t>Retirement plans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044717" y="5708979"/>
            <a:ext cx="2782757" cy="80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8"/>
              </a:lnSpc>
            </a:pPr>
            <a:r>
              <a:rPr lang="en-US" sz="2752" spc="-82">
                <a:solidFill>
                  <a:srgbClr val="000000"/>
                </a:solidFill>
                <a:latin typeface="Poppins Bold"/>
              </a:rPr>
              <a:t>Wellness program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320352" y="5708979"/>
            <a:ext cx="2782757" cy="80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8"/>
              </a:lnSpc>
            </a:pPr>
            <a:r>
              <a:rPr lang="en-US" sz="2752" spc="-82">
                <a:solidFill>
                  <a:srgbClr val="000000"/>
                </a:solidFill>
                <a:latin typeface="Poppins Bold"/>
              </a:rPr>
              <a:t>Commuter programs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6715923"/>
            <a:ext cx="309514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Health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Dental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Vision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Prescription Drug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Healthcare FSA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Life Insurance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endParaRPr lang="en-US" sz="203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2426"/>
              </a:lnSpc>
            </a:pPr>
            <a:r>
              <a:rPr lang="en-US" sz="2039" b="1" i="1">
                <a:solidFill>
                  <a:srgbClr val="000000"/>
                </a:solidFill>
                <a:latin typeface="Poppins"/>
              </a:rPr>
              <a:t>Retire with health insurance!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15309" y="6715923"/>
            <a:ext cx="309514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Sick leave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Annual leave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Parental leave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endParaRPr lang="en-US" sz="2039">
              <a:solidFill>
                <a:srgbClr val="000000"/>
              </a:solidFill>
              <a:latin typeface="Poppins"/>
            </a:endParaRP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Tuition Assistance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Housing Down Payment Assistance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596430" y="6715923"/>
            <a:ext cx="309514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Public Safety Pensions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Employer Contributions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Deferred Compensation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endParaRPr lang="en-US" sz="2039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888526" y="6715923"/>
            <a:ext cx="309514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Wellness classes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Self-care programs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Employee assistance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Financial planning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Legal support</a:t>
            </a:r>
          </a:p>
          <a:p>
            <a:pPr marL="342900" indent="-342900">
              <a:lnSpc>
                <a:spcPts val="2426"/>
              </a:lnSpc>
              <a:buFont typeface="Arial" panose="020B0604020202020204" pitchFamily="34" charset="0"/>
              <a:buChar char="•"/>
            </a:pPr>
            <a:r>
              <a:rPr lang="en-US" sz="2039">
                <a:solidFill>
                  <a:srgbClr val="000000"/>
                </a:solidFill>
                <a:latin typeface="Poppins"/>
              </a:rPr>
              <a:t>Concierge services</a:t>
            </a:r>
          </a:p>
          <a:p>
            <a:pPr>
              <a:lnSpc>
                <a:spcPts val="2426"/>
              </a:lnSpc>
            </a:pPr>
            <a:endParaRPr lang="en-US" sz="203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2426"/>
              </a:lnSpc>
            </a:pPr>
            <a:r>
              <a:rPr lang="en-US" sz="2039" b="1" i="1">
                <a:solidFill>
                  <a:srgbClr val="000000"/>
                </a:solidFill>
                <a:latin typeface="Poppins"/>
              </a:rPr>
              <a:t>Earn money for taking charge of your health!</a:t>
            </a:r>
          </a:p>
        </p:txBody>
      </p:sp>
      <p:sp>
        <p:nvSpPr>
          <p:cNvPr id="51" name="Freeform 51"/>
          <p:cNvSpPr/>
          <p:nvPr/>
        </p:nvSpPr>
        <p:spPr>
          <a:xfrm>
            <a:off x="16879364" y="9020275"/>
            <a:ext cx="1044333" cy="1044333"/>
          </a:xfrm>
          <a:custGeom>
            <a:avLst/>
            <a:gdLst/>
            <a:ahLst/>
            <a:cxnLst/>
            <a:rect l="l" t="t" r="r" b="b"/>
            <a:pathLst>
              <a:path w="1044333" h="1044333">
                <a:moveTo>
                  <a:pt x="0" y="0"/>
                </a:moveTo>
                <a:lnTo>
                  <a:pt x="1044333" y="0"/>
                </a:lnTo>
                <a:lnTo>
                  <a:pt x="1044333" y="1044333"/>
                </a:lnTo>
                <a:lnTo>
                  <a:pt x="0" y="10443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57699" y="-3302724"/>
            <a:ext cx="12766762" cy="12230290"/>
            <a:chOff x="0" y="0"/>
            <a:chExt cx="729139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9139" cy="698500"/>
            </a:xfrm>
            <a:custGeom>
              <a:avLst/>
              <a:gdLst/>
              <a:ahLst/>
              <a:cxnLst/>
              <a:rect l="l" t="t" r="r" b="b"/>
              <a:pathLst>
                <a:path w="729139" h="698500">
                  <a:moveTo>
                    <a:pt x="729139" y="349250"/>
                  </a:moveTo>
                  <a:lnTo>
                    <a:pt x="52593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25939" y="0"/>
                  </a:lnTo>
                  <a:lnTo>
                    <a:pt x="729139" y="34925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500539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82489" y="0"/>
            <a:ext cx="6988129" cy="10856825"/>
            <a:chOff x="0" y="0"/>
            <a:chExt cx="24384673" cy="378842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636" cy="37884227"/>
            </a:xfrm>
            <a:custGeom>
              <a:avLst/>
              <a:gdLst/>
              <a:ahLst/>
              <a:cxnLst/>
              <a:rect l="l" t="t" r="r" b="b"/>
              <a:pathLst>
                <a:path w="24384636" h="37884227">
                  <a:moveTo>
                    <a:pt x="0" y="0"/>
                  </a:moveTo>
                  <a:lnTo>
                    <a:pt x="0" y="37884227"/>
                  </a:lnTo>
                  <a:lnTo>
                    <a:pt x="10841990" y="37884227"/>
                  </a:lnTo>
                  <a:lnTo>
                    <a:pt x="24384636" y="14623035"/>
                  </a:lnTo>
                  <a:lnTo>
                    <a:pt x="24384636" y="14622907"/>
                  </a:lnTo>
                  <a:lnTo>
                    <a:pt x="15816326" y="0"/>
                  </a:lnTo>
                  <a:close/>
                </a:path>
              </a:pathLst>
            </a:custGeom>
            <a:blipFill>
              <a:blip r:embed="rId2"/>
              <a:stretch>
                <a:fillRect l="-91322" r="-4186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7239622">
            <a:off x="4792085" y="688911"/>
            <a:ext cx="3731559" cy="423647"/>
            <a:chOff x="0" y="0"/>
            <a:chExt cx="3352702" cy="3806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52702" cy="380635"/>
            </a:xfrm>
            <a:custGeom>
              <a:avLst/>
              <a:gdLst/>
              <a:ahLst/>
              <a:cxnLst/>
              <a:rect l="l" t="t" r="r" b="b"/>
              <a:pathLst>
                <a:path w="3352702" h="380635">
                  <a:moveTo>
                    <a:pt x="3149502" y="0"/>
                  </a:moveTo>
                  <a:lnTo>
                    <a:pt x="0" y="0"/>
                  </a:lnTo>
                  <a:lnTo>
                    <a:pt x="203200" y="380635"/>
                  </a:lnTo>
                  <a:lnTo>
                    <a:pt x="3352702" y="380635"/>
                  </a:lnTo>
                  <a:lnTo>
                    <a:pt x="3149502" y="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3149502" cy="437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6099743" y="-400705"/>
            <a:ext cx="1927580" cy="1624572"/>
            <a:chOff x="0" y="0"/>
            <a:chExt cx="84385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02284" y="7606485"/>
            <a:ext cx="6451143" cy="5490524"/>
            <a:chOff x="0" y="0"/>
            <a:chExt cx="812800" cy="6917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91769"/>
            </a:xfrm>
            <a:custGeom>
              <a:avLst/>
              <a:gdLst/>
              <a:ahLst/>
              <a:cxnLst/>
              <a:rect l="l" t="t" r="r" b="b"/>
              <a:pathLst>
                <a:path w="812800" h="691769">
                  <a:moveTo>
                    <a:pt x="406400" y="0"/>
                  </a:moveTo>
                  <a:lnTo>
                    <a:pt x="812800" y="691769"/>
                  </a:lnTo>
                  <a:lnTo>
                    <a:pt x="0" y="69176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64028"/>
              <a:ext cx="558800" cy="378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000599" y="8746238"/>
            <a:ext cx="3062934" cy="2581453"/>
            <a:chOff x="0" y="0"/>
            <a:chExt cx="84385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3552132">
            <a:off x="3426556" y="9095798"/>
            <a:ext cx="5388751" cy="433711"/>
            <a:chOff x="0" y="0"/>
            <a:chExt cx="4551906" cy="3663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51905" cy="366358"/>
            </a:xfrm>
            <a:custGeom>
              <a:avLst/>
              <a:gdLst/>
              <a:ahLst/>
              <a:cxnLst/>
              <a:rect l="l" t="t" r="r" b="b"/>
              <a:pathLst>
                <a:path w="4551905" h="366358">
                  <a:moveTo>
                    <a:pt x="4348705" y="0"/>
                  </a:moveTo>
                  <a:lnTo>
                    <a:pt x="0" y="0"/>
                  </a:lnTo>
                  <a:lnTo>
                    <a:pt x="203200" y="366358"/>
                  </a:lnTo>
                  <a:lnTo>
                    <a:pt x="4551905" y="366358"/>
                  </a:lnTo>
                  <a:lnTo>
                    <a:pt x="4348705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4348706" cy="423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805863" y="7103305"/>
            <a:ext cx="2388453" cy="2388453"/>
          </a:xfrm>
          <a:custGeom>
            <a:avLst/>
            <a:gdLst/>
            <a:ahLst/>
            <a:cxnLst/>
            <a:rect l="l" t="t" r="r" b="b"/>
            <a:pathLst>
              <a:path w="2388453" h="2388453">
                <a:moveTo>
                  <a:pt x="0" y="0"/>
                </a:moveTo>
                <a:lnTo>
                  <a:pt x="2388452" y="0"/>
                </a:lnTo>
                <a:lnTo>
                  <a:pt x="2388452" y="2388452"/>
                </a:lnTo>
                <a:lnTo>
                  <a:pt x="0" y="2388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884956" y="1867987"/>
            <a:ext cx="9309360" cy="553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We are excited for you to join our teams in service to Montgomery County and creating  more inclusive and accessible County Government. </a:t>
            </a:r>
          </a:p>
          <a:p>
            <a:pPr>
              <a:lnSpc>
                <a:spcPts val="3569"/>
              </a:lnSpc>
            </a:pPr>
            <a:endParaRPr lang="en-US" sz="2999">
              <a:solidFill>
                <a:srgbClr val="000000"/>
              </a:solidFill>
              <a:latin typeface="Poppins"/>
            </a:endParaRPr>
          </a:p>
          <a:p>
            <a:pPr marL="514350" indent="-514350">
              <a:lnSpc>
                <a:spcPts val="3569"/>
              </a:lnSpc>
              <a:buFont typeface="+mj-lt"/>
              <a:buAutoNum type="arabicPeriod"/>
            </a:pPr>
            <a:r>
              <a:rPr lang="en-US" sz="2999">
                <a:solidFill>
                  <a:srgbClr val="000000"/>
                </a:solidFill>
                <a:latin typeface="Poppins"/>
              </a:rPr>
              <a:t>Visit work4mcg.com.</a:t>
            </a:r>
          </a:p>
          <a:p>
            <a:pPr marL="514350" indent="-514350">
              <a:lnSpc>
                <a:spcPts val="3569"/>
              </a:lnSpc>
              <a:buFont typeface="+mj-lt"/>
              <a:buAutoNum type="arabicPeriod"/>
            </a:pPr>
            <a:r>
              <a:rPr lang="en-US" sz="2999">
                <a:solidFill>
                  <a:srgbClr val="000000"/>
                </a:solidFill>
                <a:latin typeface="Poppins"/>
              </a:rPr>
              <a:t>Learn more about our employee experience, programs and total rewards. </a:t>
            </a:r>
          </a:p>
          <a:p>
            <a:pPr marL="514350" indent="-514350">
              <a:lnSpc>
                <a:spcPts val="3569"/>
              </a:lnSpc>
              <a:buFont typeface="+mj-lt"/>
              <a:buAutoNum type="arabicPeriod"/>
            </a:pPr>
            <a:r>
              <a:rPr lang="en-US" sz="2999">
                <a:solidFill>
                  <a:srgbClr val="000000"/>
                </a:solidFill>
                <a:latin typeface="Poppins"/>
              </a:rPr>
              <a:t>Click on “Job Openings” to start your journey with us today. </a:t>
            </a:r>
          </a:p>
          <a:p>
            <a:pPr marL="514350" indent="-514350">
              <a:lnSpc>
                <a:spcPts val="3569"/>
              </a:lnSpc>
              <a:buFont typeface="+mj-lt"/>
              <a:buAutoNum type="arabicPeriod"/>
            </a:pPr>
            <a:endParaRPr lang="en-US" sz="299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569"/>
              </a:lnSpc>
            </a:pPr>
            <a:endParaRPr lang="en-US" sz="2999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698776" y="1019175"/>
            <a:ext cx="8560524" cy="68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Start Your MCG Journey Today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46681" y="7850720"/>
            <a:ext cx="589787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7"/>
              </a:lnSpc>
            </a:pPr>
            <a:r>
              <a:rPr lang="en-US" sz="2275">
                <a:solidFill>
                  <a:srgbClr val="000000"/>
                </a:solidFill>
                <a:latin typeface="Poppins"/>
              </a:rPr>
              <a:t>Over 100 job opportunities </a:t>
            </a:r>
            <a:br>
              <a:rPr lang="en-US" sz="2275">
                <a:solidFill>
                  <a:srgbClr val="000000"/>
                </a:solidFill>
                <a:latin typeface="Poppins"/>
              </a:rPr>
            </a:br>
            <a:r>
              <a:rPr lang="en-US" sz="2275">
                <a:solidFill>
                  <a:srgbClr val="000000"/>
                </a:solidFill>
                <a:latin typeface="Poppins"/>
              </a:rPr>
              <a:t>waiting for you to discover. </a:t>
            </a:r>
            <a:br>
              <a:rPr lang="en-US" sz="2275">
                <a:solidFill>
                  <a:srgbClr val="000000"/>
                </a:solidFill>
                <a:latin typeface="Poppins"/>
              </a:rPr>
            </a:br>
            <a:r>
              <a:rPr lang="en-US" sz="2275">
                <a:solidFill>
                  <a:srgbClr val="000000"/>
                </a:solidFill>
                <a:latin typeface="Poppins"/>
              </a:rPr>
              <a:t>Find your next dream job today!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34575" y="7154925"/>
            <a:ext cx="4009983" cy="586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5"/>
              </a:lnSpc>
            </a:pPr>
            <a:r>
              <a:rPr lang="en-US" sz="3827" spc="-114">
                <a:solidFill>
                  <a:srgbClr val="000000"/>
                </a:solidFill>
                <a:latin typeface="Poppins Bold"/>
              </a:rPr>
              <a:t>Search &amp; Apply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1330" y="-3302724"/>
            <a:ext cx="12766762" cy="12230290"/>
            <a:chOff x="0" y="0"/>
            <a:chExt cx="729139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9139" cy="698500"/>
            </a:xfrm>
            <a:custGeom>
              <a:avLst/>
              <a:gdLst/>
              <a:ahLst/>
              <a:cxnLst/>
              <a:rect l="l" t="t" r="r" b="b"/>
              <a:pathLst>
                <a:path w="729139" h="698500">
                  <a:moveTo>
                    <a:pt x="729139" y="349250"/>
                  </a:moveTo>
                  <a:lnTo>
                    <a:pt x="52593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25939" y="0"/>
                  </a:lnTo>
                  <a:lnTo>
                    <a:pt x="729139" y="34925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500539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99597" y="-1682686"/>
            <a:ext cx="13928362" cy="11969686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3589458">
            <a:off x="9571203" y="621257"/>
            <a:ext cx="3834864" cy="445682"/>
            <a:chOff x="0" y="0"/>
            <a:chExt cx="3178155" cy="369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78154" cy="369360"/>
            </a:xfrm>
            <a:custGeom>
              <a:avLst/>
              <a:gdLst/>
              <a:ahLst/>
              <a:cxnLst/>
              <a:rect l="l" t="t" r="r" b="b"/>
              <a:pathLst>
                <a:path w="3178154" h="369360">
                  <a:moveTo>
                    <a:pt x="203200" y="0"/>
                  </a:moveTo>
                  <a:lnTo>
                    <a:pt x="3178154" y="0"/>
                  </a:lnTo>
                  <a:lnTo>
                    <a:pt x="2974954" y="369360"/>
                  </a:lnTo>
                  <a:lnTo>
                    <a:pt x="0" y="36936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2974955" cy="4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0069363" y="-400705"/>
            <a:ext cx="1927580" cy="1624572"/>
            <a:chOff x="0" y="0"/>
            <a:chExt cx="84385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27641" y="6962961"/>
            <a:ext cx="7024473" cy="6146414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C1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405360" y="8679901"/>
            <a:ext cx="3062934" cy="2581453"/>
            <a:chOff x="0" y="0"/>
            <a:chExt cx="84385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3850" cy="711200"/>
            </a:xfrm>
            <a:custGeom>
              <a:avLst/>
              <a:gdLst/>
              <a:ahLst/>
              <a:cxnLst/>
              <a:rect l="l" t="t" r="r" b="b"/>
              <a:pathLst>
                <a:path w="843850" h="711200">
                  <a:moveTo>
                    <a:pt x="421925" y="0"/>
                  </a:moveTo>
                  <a:lnTo>
                    <a:pt x="843850" y="711200"/>
                  </a:lnTo>
                  <a:lnTo>
                    <a:pt x="0" y="711200"/>
                  </a:lnTo>
                  <a:lnTo>
                    <a:pt x="421925" y="0"/>
                  </a:lnTo>
                  <a:close/>
                </a:path>
              </a:pathLst>
            </a:custGeom>
            <a:solidFill>
              <a:srgbClr val="1B7CC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31852" y="273050"/>
              <a:ext cx="580147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3589458">
            <a:off x="8645701" y="8679740"/>
            <a:ext cx="5925166" cy="445682"/>
            <a:chOff x="0" y="0"/>
            <a:chExt cx="4910498" cy="3693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10498" cy="369360"/>
            </a:xfrm>
            <a:custGeom>
              <a:avLst/>
              <a:gdLst/>
              <a:ahLst/>
              <a:cxnLst/>
              <a:rect l="l" t="t" r="r" b="b"/>
              <a:pathLst>
                <a:path w="4910498" h="369360">
                  <a:moveTo>
                    <a:pt x="203200" y="0"/>
                  </a:moveTo>
                  <a:lnTo>
                    <a:pt x="4910498" y="0"/>
                  </a:lnTo>
                  <a:lnTo>
                    <a:pt x="4707298" y="369360"/>
                  </a:lnTo>
                  <a:lnTo>
                    <a:pt x="0" y="36936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61B2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57150"/>
              <a:ext cx="4707298" cy="4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01007" y="7889849"/>
            <a:ext cx="7010931" cy="623160"/>
            <a:chOff x="0" y="0"/>
            <a:chExt cx="4572249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72248" cy="406400"/>
            </a:xfrm>
            <a:custGeom>
              <a:avLst/>
              <a:gdLst/>
              <a:ahLst/>
              <a:cxnLst/>
              <a:rect l="l" t="t" r="r" b="b"/>
              <a:pathLst>
                <a:path w="4572248" h="406400">
                  <a:moveTo>
                    <a:pt x="4369048" y="0"/>
                  </a:moveTo>
                  <a:cubicBezTo>
                    <a:pt x="4481273" y="0"/>
                    <a:pt x="4572248" y="90976"/>
                    <a:pt x="4572248" y="203200"/>
                  </a:cubicBezTo>
                  <a:cubicBezTo>
                    <a:pt x="4572248" y="315424"/>
                    <a:pt x="4481273" y="406400"/>
                    <a:pt x="436904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457224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01007" y="5287296"/>
            <a:ext cx="7010931" cy="623160"/>
            <a:chOff x="0" y="0"/>
            <a:chExt cx="4572249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572248" cy="406400"/>
            </a:xfrm>
            <a:custGeom>
              <a:avLst/>
              <a:gdLst/>
              <a:ahLst/>
              <a:cxnLst/>
              <a:rect l="l" t="t" r="r" b="b"/>
              <a:pathLst>
                <a:path w="4572248" h="406400">
                  <a:moveTo>
                    <a:pt x="4369048" y="0"/>
                  </a:moveTo>
                  <a:cubicBezTo>
                    <a:pt x="4481273" y="0"/>
                    <a:pt x="4572248" y="90976"/>
                    <a:pt x="4572248" y="203200"/>
                  </a:cubicBezTo>
                  <a:cubicBezTo>
                    <a:pt x="4572248" y="315424"/>
                    <a:pt x="4481273" y="406400"/>
                    <a:pt x="436904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457224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1007" y="6596828"/>
            <a:ext cx="7010931" cy="623160"/>
            <a:chOff x="0" y="0"/>
            <a:chExt cx="4572249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72248" cy="406400"/>
            </a:xfrm>
            <a:custGeom>
              <a:avLst/>
              <a:gdLst/>
              <a:ahLst/>
              <a:cxnLst/>
              <a:rect l="l" t="t" r="r" b="b"/>
              <a:pathLst>
                <a:path w="4572248" h="406400">
                  <a:moveTo>
                    <a:pt x="4369048" y="0"/>
                  </a:moveTo>
                  <a:cubicBezTo>
                    <a:pt x="4481273" y="0"/>
                    <a:pt x="4572248" y="90976"/>
                    <a:pt x="4572248" y="203200"/>
                  </a:cubicBezTo>
                  <a:cubicBezTo>
                    <a:pt x="4572248" y="315424"/>
                    <a:pt x="4481273" y="406400"/>
                    <a:pt x="436904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457224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01007" y="2732367"/>
            <a:ext cx="7010931" cy="623160"/>
            <a:chOff x="0" y="0"/>
            <a:chExt cx="4572249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572248" cy="406400"/>
            </a:xfrm>
            <a:custGeom>
              <a:avLst/>
              <a:gdLst/>
              <a:ahLst/>
              <a:cxnLst/>
              <a:rect l="l" t="t" r="r" b="b"/>
              <a:pathLst>
                <a:path w="4572248" h="406400">
                  <a:moveTo>
                    <a:pt x="4369048" y="0"/>
                  </a:moveTo>
                  <a:cubicBezTo>
                    <a:pt x="4481273" y="0"/>
                    <a:pt x="4572248" y="90976"/>
                    <a:pt x="4572248" y="203200"/>
                  </a:cubicBezTo>
                  <a:cubicBezTo>
                    <a:pt x="4572248" y="315424"/>
                    <a:pt x="4481273" y="406400"/>
                    <a:pt x="436904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457224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028700" y="7746053"/>
            <a:ext cx="910752" cy="910752"/>
          </a:xfrm>
          <a:custGeom>
            <a:avLst/>
            <a:gdLst/>
            <a:ahLst/>
            <a:cxnLst/>
            <a:rect l="l" t="t" r="r" b="b"/>
            <a:pathLst>
              <a:path w="910752" h="910752">
                <a:moveTo>
                  <a:pt x="0" y="0"/>
                </a:moveTo>
                <a:lnTo>
                  <a:pt x="910752" y="0"/>
                </a:lnTo>
                <a:lnTo>
                  <a:pt x="910752" y="910752"/>
                </a:lnTo>
                <a:lnTo>
                  <a:pt x="0" y="910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28700" y="5143500"/>
            <a:ext cx="910752" cy="910752"/>
          </a:xfrm>
          <a:custGeom>
            <a:avLst/>
            <a:gdLst/>
            <a:ahLst/>
            <a:cxnLst/>
            <a:rect l="l" t="t" r="r" b="b"/>
            <a:pathLst>
              <a:path w="910752" h="910752">
                <a:moveTo>
                  <a:pt x="0" y="0"/>
                </a:moveTo>
                <a:lnTo>
                  <a:pt x="910752" y="0"/>
                </a:lnTo>
                <a:lnTo>
                  <a:pt x="910752" y="910752"/>
                </a:lnTo>
                <a:lnTo>
                  <a:pt x="0" y="910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028700" y="6444777"/>
            <a:ext cx="910752" cy="910752"/>
          </a:xfrm>
          <a:custGeom>
            <a:avLst/>
            <a:gdLst/>
            <a:ahLst/>
            <a:cxnLst/>
            <a:rect l="l" t="t" r="r" b="b"/>
            <a:pathLst>
              <a:path w="910752" h="910752">
                <a:moveTo>
                  <a:pt x="0" y="0"/>
                </a:moveTo>
                <a:lnTo>
                  <a:pt x="910752" y="0"/>
                </a:lnTo>
                <a:lnTo>
                  <a:pt x="910752" y="910751"/>
                </a:lnTo>
                <a:lnTo>
                  <a:pt x="0" y="91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28700" y="2588572"/>
            <a:ext cx="910752" cy="910752"/>
          </a:xfrm>
          <a:custGeom>
            <a:avLst/>
            <a:gdLst/>
            <a:ahLst/>
            <a:cxnLst/>
            <a:rect l="l" t="t" r="r" b="b"/>
            <a:pathLst>
              <a:path w="910752" h="910752">
                <a:moveTo>
                  <a:pt x="0" y="0"/>
                </a:moveTo>
                <a:lnTo>
                  <a:pt x="910752" y="0"/>
                </a:lnTo>
                <a:lnTo>
                  <a:pt x="910752" y="910751"/>
                </a:lnTo>
                <a:lnTo>
                  <a:pt x="0" y="91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69130" y="7932549"/>
            <a:ext cx="459279" cy="560096"/>
          </a:xfrm>
          <a:custGeom>
            <a:avLst/>
            <a:gdLst/>
            <a:ahLst/>
            <a:cxnLst/>
            <a:rect l="l" t="t" r="r" b="b"/>
            <a:pathLst>
              <a:path w="459279" h="560096">
                <a:moveTo>
                  <a:pt x="0" y="0"/>
                </a:moveTo>
                <a:lnTo>
                  <a:pt x="459280" y="0"/>
                </a:lnTo>
                <a:lnTo>
                  <a:pt x="459280" y="560096"/>
                </a:lnTo>
                <a:lnTo>
                  <a:pt x="0" y="560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205942" y="5320742"/>
            <a:ext cx="556268" cy="556268"/>
          </a:xfrm>
          <a:custGeom>
            <a:avLst/>
            <a:gdLst/>
            <a:ahLst/>
            <a:cxnLst/>
            <a:rect l="l" t="t" r="r" b="b"/>
            <a:pathLst>
              <a:path w="556268" h="556268">
                <a:moveTo>
                  <a:pt x="0" y="0"/>
                </a:moveTo>
                <a:lnTo>
                  <a:pt x="556268" y="0"/>
                </a:lnTo>
                <a:lnTo>
                  <a:pt x="556268" y="556268"/>
                </a:lnTo>
                <a:lnTo>
                  <a:pt x="0" y="5562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205942" y="6724491"/>
            <a:ext cx="556268" cy="367832"/>
          </a:xfrm>
          <a:custGeom>
            <a:avLst/>
            <a:gdLst/>
            <a:ahLst/>
            <a:cxnLst/>
            <a:rect l="l" t="t" r="r" b="b"/>
            <a:pathLst>
              <a:path w="556268" h="367832">
                <a:moveTo>
                  <a:pt x="0" y="0"/>
                </a:moveTo>
                <a:lnTo>
                  <a:pt x="556268" y="0"/>
                </a:lnTo>
                <a:lnTo>
                  <a:pt x="556268" y="367833"/>
                </a:lnTo>
                <a:lnTo>
                  <a:pt x="0" y="367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1501007" y="4033745"/>
            <a:ext cx="7010931" cy="623160"/>
            <a:chOff x="0" y="0"/>
            <a:chExt cx="4572249" cy="406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572248" cy="406400"/>
            </a:xfrm>
            <a:custGeom>
              <a:avLst/>
              <a:gdLst/>
              <a:ahLst/>
              <a:cxnLst/>
              <a:rect l="l" t="t" r="r" b="b"/>
              <a:pathLst>
                <a:path w="4572248" h="406400">
                  <a:moveTo>
                    <a:pt x="4369048" y="0"/>
                  </a:moveTo>
                  <a:cubicBezTo>
                    <a:pt x="4481273" y="0"/>
                    <a:pt x="4572248" y="90976"/>
                    <a:pt x="4572248" y="203200"/>
                  </a:cubicBezTo>
                  <a:cubicBezTo>
                    <a:pt x="4572248" y="315424"/>
                    <a:pt x="4481273" y="406400"/>
                    <a:pt x="436904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457224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1028700" y="3889949"/>
            <a:ext cx="910752" cy="910752"/>
          </a:xfrm>
          <a:custGeom>
            <a:avLst/>
            <a:gdLst/>
            <a:ahLst/>
            <a:cxnLst/>
            <a:rect l="l" t="t" r="r" b="b"/>
            <a:pathLst>
              <a:path w="910752" h="910752">
                <a:moveTo>
                  <a:pt x="0" y="0"/>
                </a:moveTo>
                <a:lnTo>
                  <a:pt x="910752" y="0"/>
                </a:lnTo>
                <a:lnTo>
                  <a:pt x="910752" y="910752"/>
                </a:lnTo>
                <a:lnTo>
                  <a:pt x="0" y="910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 rot="-42000">
            <a:off x="11779748" y="452521"/>
            <a:ext cx="11098597" cy="10381989"/>
          </a:xfrm>
          <a:custGeom>
            <a:avLst/>
            <a:gdLst/>
            <a:ahLst/>
            <a:cxnLst/>
            <a:rect l="l" t="t" r="r" b="b"/>
            <a:pathLst>
              <a:path w="11098597" h="10381989">
                <a:moveTo>
                  <a:pt x="125208" y="0"/>
                </a:moveTo>
                <a:lnTo>
                  <a:pt x="11098597" y="134072"/>
                </a:lnTo>
                <a:lnTo>
                  <a:pt x="10973389" y="10381989"/>
                </a:lnTo>
                <a:lnTo>
                  <a:pt x="0" y="10247917"/>
                </a:lnTo>
                <a:lnTo>
                  <a:pt x="125208" y="0"/>
                </a:lnTo>
                <a:close/>
              </a:path>
            </a:pathLst>
          </a:custGeom>
          <a:blipFill>
            <a:blip r:embed="rId10"/>
            <a:stretch>
              <a:fillRect l="-42130" t="-8670" r="-10546" b="-71"/>
            </a:stretch>
          </a:blipFill>
          <a:ln cap="sq">
            <a:noFill/>
            <a:prstDash val="solid"/>
            <a:miter/>
          </a:ln>
        </p:spPr>
      </p:sp>
      <p:sp>
        <p:nvSpPr>
          <p:cNvPr id="47" name="Freeform 47"/>
          <p:cNvSpPr/>
          <p:nvPr/>
        </p:nvSpPr>
        <p:spPr>
          <a:xfrm>
            <a:off x="1205942" y="4072882"/>
            <a:ext cx="556268" cy="556268"/>
          </a:xfrm>
          <a:custGeom>
            <a:avLst/>
            <a:gdLst/>
            <a:ahLst/>
            <a:cxnLst/>
            <a:rect l="l" t="t" r="r" b="b"/>
            <a:pathLst>
              <a:path w="556268" h="556268">
                <a:moveTo>
                  <a:pt x="0" y="0"/>
                </a:moveTo>
                <a:lnTo>
                  <a:pt x="556268" y="0"/>
                </a:lnTo>
                <a:lnTo>
                  <a:pt x="556268" y="556268"/>
                </a:lnTo>
                <a:lnTo>
                  <a:pt x="0" y="5562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144483" y="2699616"/>
            <a:ext cx="689524" cy="688662"/>
          </a:xfrm>
          <a:custGeom>
            <a:avLst/>
            <a:gdLst/>
            <a:ahLst/>
            <a:cxnLst/>
            <a:rect l="l" t="t" r="r" b="b"/>
            <a:pathLst>
              <a:path w="689524" h="688662">
                <a:moveTo>
                  <a:pt x="0" y="0"/>
                </a:moveTo>
                <a:lnTo>
                  <a:pt x="689524" y="0"/>
                </a:lnTo>
                <a:lnTo>
                  <a:pt x="689524" y="688662"/>
                </a:lnTo>
                <a:lnTo>
                  <a:pt x="0" y="6886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1028700" y="904875"/>
            <a:ext cx="7286078" cy="79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Poppins Bold"/>
              </a:rPr>
              <a:t>Stay Connected With Us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192399" y="6620184"/>
            <a:ext cx="6122380" cy="48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7"/>
              </a:lnSpc>
              <a:spcBef>
                <a:spcPct val="0"/>
              </a:spcBef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ohr@montgcomerycountymd.gov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192399" y="2763979"/>
            <a:ext cx="4961662" cy="48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7"/>
              </a:lnSpc>
              <a:spcBef>
                <a:spcPct val="0"/>
              </a:spcBef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@work4mcg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192399" y="7932629"/>
            <a:ext cx="4240816" cy="48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7"/>
              </a:lnSpc>
              <a:spcBef>
                <a:spcPct val="0"/>
              </a:spcBef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240-777-0311: MC311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192399" y="5310653"/>
            <a:ext cx="4747088" cy="48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7"/>
              </a:lnSpc>
              <a:spcBef>
                <a:spcPct val="0"/>
              </a:spcBef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www.work4mcg.com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192399" y="4065357"/>
            <a:ext cx="6654915" cy="48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3"/>
              </a:lnSpc>
              <a:spcBef>
                <a:spcPct val="0"/>
              </a:spcBef>
            </a:pPr>
            <a:r>
              <a:rPr lang="en-US" sz="2709">
                <a:solidFill>
                  <a:srgbClr val="FFFFFF"/>
                </a:solidFill>
                <a:latin typeface="Poppins Medium"/>
              </a:rPr>
              <a:t>Montgomery County Government</a:t>
            </a:r>
          </a:p>
        </p:txBody>
      </p:sp>
      <p:sp>
        <p:nvSpPr>
          <p:cNvPr id="55" name="Freeform 55"/>
          <p:cNvSpPr/>
          <p:nvPr/>
        </p:nvSpPr>
        <p:spPr>
          <a:xfrm>
            <a:off x="294383" y="8991835"/>
            <a:ext cx="1044333" cy="1044333"/>
          </a:xfrm>
          <a:custGeom>
            <a:avLst/>
            <a:gdLst/>
            <a:ahLst/>
            <a:cxnLst/>
            <a:rect l="l" t="t" r="r" b="b"/>
            <a:pathLst>
              <a:path w="1044333" h="1044333">
                <a:moveTo>
                  <a:pt x="0" y="0"/>
                </a:moveTo>
                <a:lnTo>
                  <a:pt x="1044333" y="0"/>
                </a:lnTo>
                <a:lnTo>
                  <a:pt x="1044333" y="1044333"/>
                </a:lnTo>
                <a:lnTo>
                  <a:pt x="0" y="10443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125364-d089-4ae4-9f07-9fc6b000b9e7" xsi:nil="true"/>
    <lcf76f155ced4ddcb4097134ff3c332f xmlns="df34f026-306e-4808-acf9-4ee97be4afba">
      <Terms xmlns="http://schemas.microsoft.com/office/infopath/2007/PartnerControls"/>
    </lcf76f155ced4ddcb4097134ff3c332f>
    <Document_x0020_Status xmlns="df34f026-306e-4808-acf9-4ee97be4afba">Draft</Document_x0020_Status>
    <SharedWithUsers xmlns="18125364-d089-4ae4-9f07-9fc6b000b9e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B43E1C90C8341B37662BBC3208373" ma:contentTypeVersion="15" ma:contentTypeDescription="Create a new document." ma:contentTypeScope="" ma:versionID="da2c0cbc2cd0948b68d0ce679e8e8add">
  <xsd:schema xmlns:xsd="http://www.w3.org/2001/XMLSchema" xmlns:xs="http://www.w3.org/2001/XMLSchema" xmlns:p="http://schemas.microsoft.com/office/2006/metadata/properties" xmlns:ns2="df34f026-306e-4808-acf9-4ee97be4afba" xmlns:ns3="18125364-d089-4ae4-9f07-9fc6b000b9e7" targetNamespace="http://schemas.microsoft.com/office/2006/metadata/properties" ma:root="true" ma:fieldsID="d89021922c7c008505b2947ae143ea1f" ns2:_="" ns3:_="">
    <xsd:import namespace="df34f026-306e-4808-acf9-4ee97be4afba"/>
    <xsd:import namespace="18125364-d089-4ae4-9f07-9fc6b000b9e7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4f026-306e-4808-acf9-4ee97be4afba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nillable="true" ma:displayName="Document Status" ma:default="Draft" ma:format="Dropdown" ma:internalName="Document_x0020_Status">
      <xsd:simpleType>
        <xsd:restriction base="dms:Choice">
          <xsd:enumeration value="Draft"/>
          <xsd:enumeration value="Final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8a4874a-8cf6-4bd1-a3b1-571cbf9a5b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125364-d089-4ae4-9f07-9fc6b000b9e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c5cc3b1-afbc-459a-93d1-ac71ae1a977b}" ma:internalName="TaxCatchAll" ma:showField="CatchAllData" ma:web="18125364-d089-4ae4-9f07-9fc6b000b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20D0AD-78A3-4A6B-BEB7-5EE4FB37A0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154C8-32BB-4B15-8637-E9C680378E00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18125364-d089-4ae4-9f07-9fc6b000b9e7"/>
    <ds:schemaRef ds:uri="http://purl.org/dc/elements/1.1/"/>
    <ds:schemaRef ds:uri="df34f026-306e-4808-acf9-4ee97be4afb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FE1F5B6-D17D-4067-8DA0-E1D901139F23}">
  <ds:schemaRefs>
    <ds:schemaRef ds:uri="18125364-d089-4ae4-9f07-9fc6b000b9e7"/>
    <ds:schemaRef ds:uri="df34f026-306e-4808-acf9-4ee97be4af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316</Words>
  <Application>Microsoft Office PowerPoint</Application>
  <PresentationFormat>Custom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Poppins</vt:lpstr>
      <vt:lpstr>Arial</vt:lpstr>
      <vt:lpstr>Calibri</vt:lpstr>
      <vt:lpstr>Poppins Semi-Bold</vt:lpstr>
      <vt:lpstr>Poppins Medium</vt:lpstr>
      <vt:lpstr>Poppins Bold</vt:lpstr>
      <vt:lpstr>Atkinson Hyperlegible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JCA Job Fair</dc:title>
  <dc:creator>Frushour, Samuel</dc:creator>
  <cp:lastModifiedBy>Sirbaugh, Michael</cp:lastModifiedBy>
  <cp:revision>15</cp:revision>
  <dcterms:created xsi:type="dcterms:W3CDTF">2006-08-16T00:00:00Z</dcterms:created>
  <dcterms:modified xsi:type="dcterms:W3CDTF">2024-01-09T15:04:12Z</dcterms:modified>
  <dc:identifier>DAFzZwTDSTQ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0x0101002CAB43E1C90C8341B37662BBC3208373</vt:lpwstr>
  </property>
  <property fmtid="{D5CDD505-2E9C-101B-9397-08002B2CF9AE}" pid="3" name="MediaServiceImageTags">
    <vt:lpwstr/>
  </property>
</Properties>
</file>